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46"/>
  </p:normalViewPr>
  <p:slideViewPr>
    <p:cSldViewPr snapToGrid="0">
      <p:cViewPr varScale="1">
        <p:scale>
          <a:sx n="112" d="100"/>
          <a:sy n="112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1122362"/>
            <a:ext cx="86093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5230134"/>
            <a:ext cx="46101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2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58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97973"/>
            <a:ext cx="2674301" cy="527898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54169"/>
            <a:ext cx="77343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599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0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60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3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109789"/>
            <a:ext cx="4507931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3063530"/>
            <a:ext cx="4507930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109789"/>
            <a:ext cx="4507932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3063530"/>
            <a:ext cx="4507932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3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77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2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9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3854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1029207" y="4680813"/>
            <a:ext cx="2758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t>12/8/23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5482" y="6356350"/>
            <a:ext cx="1112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</a:extLst>
          </p:cNvPr>
          <p:cNvGrpSpPr/>
          <p:nvPr/>
        </p:nvGrpSpPr>
        <p:grpSpPr>
          <a:xfrm>
            <a:off x="174436" y="6356005"/>
            <a:ext cx="358083" cy="358083"/>
            <a:chOff x="4135740" y="1745599"/>
            <a:chExt cx="558732" cy="55873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</a:extLst>
            </p:cNvPr>
            <p:cNvGrpSpPr/>
            <p:nvPr/>
          </p:nvGrpSpPr>
          <p:grpSpPr>
            <a:xfrm>
              <a:off x="4135740" y="1745599"/>
              <a:ext cx="558732" cy="558732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</a:extLst>
            </p:cNvPr>
            <p:cNvSpPr/>
            <p:nvPr/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483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10" r:id="rId7"/>
    <p:sldLayoutId id="2147483711" r:id="rId8"/>
    <p:sldLayoutId id="2147483712" r:id="rId9"/>
    <p:sldLayoutId id="2147483713" r:id="rId10"/>
    <p:sldLayoutId id="214748372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A8EB5FC8-2239-48E5-9264-FC8EE38E1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D8138767-8ED3-453A-8BCE-74CA205DD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815" y="4067"/>
            <a:ext cx="10816185" cy="6721987"/>
          </a:xfrm>
          <a:custGeom>
            <a:avLst/>
            <a:gdLst>
              <a:gd name="connsiteX0" fmla="*/ 221942 w 10854022"/>
              <a:gd name="connsiteY0" fmla="*/ 0 h 6734599"/>
              <a:gd name="connsiteX1" fmla="*/ 8881057 w 10854022"/>
              <a:gd name="connsiteY1" fmla="*/ 0 h 6734599"/>
              <a:gd name="connsiteX2" fmla="*/ 10854022 w 10854022"/>
              <a:gd name="connsiteY2" fmla="*/ 68898 h 6734599"/>
              <a:gd name="connsiteX3" fmla="*/ 10854022 w 10854022"/>
              <a:gd name="connsiteY3" fmla="*/ 6734599 h 6734599"/>
              <a:gd name="connsiteX4" fmla="*/ 0 w 10854022"/>
              <a:gd name="connsiteY4" fmla="*/ 6355568 h 6734599"/>
              <a:gd name="connsiteX0" fmla="*/ 221942 w 10854022"/>
              <a:gd name="connsiteY0" fmla="*/ 0 h 6734599"/>
              <a:gd name="connsiteX1" fmla="*/ 8881057 w 10854022"/>
              <a:gd name="connsiteY1" fmla="*/ 0 h 6734599"/>
              <a:gd name="connsiteX2" fmla="*/ 10854022 w 10854022"/>
              <a:gd name="connsiteY2" fmla="*/ 29710 h 6734599"/>
              <a:gd name="connsiteX3" fmla="*/ 10854022 w 10854022"/>
              <a:gd name="connsiteY3" fmla="*/ 6734599 h 6734599"/>
              <a:gd name="connsiteX4" fmla="*/ 0 w 10854022"/>
              <a:gd name="connsiteY4" fmla="*/ 6355568 h 6734599"/>
              <a:gd name="connsiteX5" fmla="*/ 221942 w 10854022"/>
              <a:gd name="connsiteY5" fmla="*/ 0 h 6734599"/>
              <a:gd name="connsiteX0" fmla="*/ 221942 w 10854022"/>
              <a:gd name="connsiteY0" fmla="*/ 0 h 6734599"/>
              <a:gd name="connsiteX1" fmla="*/ 10854022 w 10854022"/>
              <a:gd name="connsiteY1" fmla="*/ 29710 h 6734599"/>
              <a:gd name="connsiteX2" fmla="*/ 10854022 w 10854022"/>
              <a:gd name="connsiteY2" fmla="*/ 6734599 h 6734599"/>
              <a:gd name="connsiteX3" fmla="*/ 0 w 10854022"/>
              <a:gd name="connsiteY3" fmla="*/ 6355568 h 6734599"/>
              <a:gd name="connsiteX4" fmla="*/ 221942 w 10854022"/>
              <a:gd name="connsiteY4" fmla="*/ 0 h 6734599"/>
              <a:gd name="connsiteX0" fmla="*/ 184105 w 10816185"/>
              <a:gd name="connsiteY0" fmla="*/ 0 h 6734599"/>
              <a:gd name="connsiteX1" fmla="*/ 10816185 w 10816185"/>
              <a:gd name="connsiteY1" fmla="*/ 29710 h 6734599"/>
              <a:gd name="connsiteX2" fmla="*/ 10816185 w 10816185"/>
              <a:gd name="connsiteY2" fmla="*/ 6734599 h 6734599"/>
              <a:gd name="connsiteX3" fmla="*/ 0 w 10816185"/>
              <a:gd name="connsiteY3" fmla="*/ 6355568 h 6734599"/>
              <a:gd name="connsiteX4" fmla="*/ 184105 w 10816185"/>
              <a:gd name="connsiteY4" fmla="*/ 0 h 6734599"/>
              <a:gd name="connsiteX0" fmla="*/ 209330 w 10816185"/>
              <a:gd name="connsiteY0" fmla="*/ 0 h 6721987"/>
              <a:gd name="connsiteX1" fmla="*/ 10816185 w 10816185"/>
              <a:gd name="connsiteY1" fmla="*/ 17098 h 6721987"/>
              <a:gd name="connsiteX2" fmla="*/ 10816185 w 10816185"/>
              <a:gd name="connsiteY2" fmla="*/ 6721987 h 6721987"/>
              <a:gd name="connsiteX3" fmla="*/ 0 w 10816185"/>
              <a:gd name="connsiteY3" fmla="*/ 6342956 h 6721987"/>
              <a:gd name="connsiteX4" fmla="*/ 209330 w 10816185"/>
              <a:gd name="connsiteY4" fmla="*/ 0 h 6721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16185" h="6721987">
                <a:moveTo>
                  <a:pt x="209330" y="0"/>
                </a:moveTo>
                <a:lnTo>
                  <a:pt x="10816185" y="17098"/>
                </a:lnTo>
                <a:lnTo>
                  <a:pt x="10816185" y="6721987"/>
                </a:lnTo>
                <a:lnTo>
                  <a:pt x="0" y="6342956"/>
                </a:lnTo>
                <a:lnTo>
                  <a:pt x="209330" y="0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Colored pencils inside a pencil holder which is on top of a wood table">
            <a:extLst>
              <a:ext uri="{FF2B5EF4-FFF2-40B4-BE49-F238E27FC236}">
                <a16:creationId xmlns:a16="http://schemas.microsoft.com/office/drawing/2014/main" id="{B785F419-3BDB-09B3-D9C9-B5500C6434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t="7671" r="2" b="2"/>
          <a:stretch/>
        </p:blipFill>
        <p:spPr>
          <a:xfrm>
            <a:off x="1515390" y="1"/>
            <a:ext cx="10676610" cy="6579963"/>
          </a:xfrm>
          <a:custGeom>
            <a:avLst/>
            <a:gdLst/>
            <a:ahLst/>
            <a:cxnLst/>
            <a:rect l="l" t="t" r="r" b="b"/>
            <a:pathLst>
              <a:path w="10676610" h="6579963">
                <a:moveTo>
                  <a:pt x="215405" y="0"/>
                </a:moveTo>
                <a:lnTo>
                  <a:pt x="10676610" y="0"/>
                </a:lnTo>
                <a:lnTo>
                  <a:pt x="10676610" y="6579963"/>
                </a:lnTo>
                <a:lnTo>
                  <a:pt x="7355966" y="6464004"/>
                </a:lnTo>
                <a:lnTo>
                  <a:pt x="4702794" y="6371353"/>
                </a:lnTo>
                <a:lnTo>
                  <a:pt x="4701194" y="6371562"/>
                </a:lnTo>
                <a:cubicBezTo>
                  <a:pt x="4637876" y="6376133"/>
                  <a:pt x="4462972" y="6371398"/>
                  <a:pt x="4471635" y="6363460"/>
                </a:cubicBezTo>
                <a:lnTo>
                  <a:pt x="4433861" y="6361962"/>
                </a:lnTo>
                <a:lnTo>
                  <a:pt x="3961112" y="6345453"/>
                </a:lnTo>
                <a:lnTo>
                  <a:pt x="3243372" y="6320389"/>
                </a:lnTo>
                <a:lnTo>
                  <a:pt x="2413092" y="6291395"/>
                </a:lnTo>
                <a:lnTo>
                  <a:pt x="2393154" y="6292495"/>
                </a:lnTo>
                <a:lnTo>
                  <a:pt x="2315360" y="6300887"/>
                </a:lnTo>
                <a:lnTo>
                  <a:pt x="2298611" y="6306534"/>
                </a:lnTo>
                <a:lnTo>
                  <a:pt x="2279503" y="6300544"/>
                </a:lnTo>
                <a:cubicBezTo>
                  <a:pt x="2277186" y="6298895"/>
                  <a:pt x="2275315" y="6297068"/>
                  <a:pt x="2273947" y="6295128"/>
                </a:cubicBezTo>
                <a:lnTo>
                  <a:pt x="2212012" y="6303334"/>
                </a:lnTo>
                <a:lnTo>
                  <a:pt x="2204556" y="6303364"/>
                </a:lnTo>
                <a:lnTo>
                  <a:pt x="2153281" y="6300107"/>
                </a:lnTo>
                <a:lnTo>
                  <a:pt x="2077203" y="6289875"/>
                </a:lnTo>
                <a:lnTo>
                  <a:pt x="2053052" y="6278822"/>
                </a:lnTo>
                <a:lnTo>
                  <a:pt x="1767173" y="6268839"/>
                </a:lnTo>
                <a:lnTo>
                  <a:pt x="1759313" y="6270144"/>
                </a:lnTo>
                <a:cubicBezTo>
                  <a:pt x="1755431" y="6272141"/>
                  <a:pt x="1753270" y="6275527"/>
                  <a:pt x="1754015" y="6281083"/>
                </a:cubicBezTo>
                <a:cubicBezTo>
                  <a:pt x="1745153" y="6280220"/>
                  <a:pt x="1736444" y="6278451"/>
                  <a:pt x="1727673" y="6276451"/>
                </a:cubicBezTo>
                <a:lnTo>
                  <a:pt x="1723075" y="6275419"/>
                </a:lnTo>
                <a:lnTo>
                  <a:pt x="1705819" y="6276363"/>
                </a:lnTo>
                <a:lnTo>
                  <a:pt x="1699541" y="6270286"/>
                </a:lnTo>
                <a:lnTo>
                  <a:pt x="1641181" y="6270668"/>
                </a:lnTo>
                <a:cubicBezTo>
                  <a:pt x="1615727" y="6285700"/>
                  <a:pt x="1568880" y="6276769"/>
                  <a:pt x="1529578" y="6282433"/>
                </a:cubicBezTo>
                <a:lnTo>
                  <a:pt x="1512242" y="6288237"/>
                </a:lnTo>
                <a:lnTo>
                  <a:pt x="1398646" y="6294505"/>
                </a:lnTo>
                <a:lnTo>
                  <a:pt x="1320851" y="6302897"/>
                </a:lnTo>
                <a:lnTo>
                  <a:pt x="1304103" y="6308544"/>
                </a:lnTo>
                <a:lnTo>
                  <a:pt x="1284995" y="6302554"/>
                </a:lnTo>
                <a:cubicBezTo>
                  <a:pt x="1282678" y="6300906"/>
                  <a:pt x="1280807" y="6299080"/>
                  <a:pt x="1279438" y="6297138"/>
                </a:cubicBezTo>
                <a:lnTo>
                  <a:pt x="1217504" y="6305344"/>
                </a:lnTo>
                <a:lnTo>
                  <a:pt x="1210048" y="6305374"/>
                </a:lnTo>
                <a:lnTo>
                  <a:pt x="1158774" y="6302117"/>
                </a:lnTo>
                <a:lnTo>
                  <a:pt x="1082697" y="6291886"/>
                </a:lnTo>
                <a:cubicBezTo>
                  <a:pt x="1057648" y="6285154"/>
                  <a:pt x="1035684" y="6260420"/>
                  <a:pt x="1004086" y="6271573"/>
                </a:cubicBezTo>
                <a:cubicBezTo>
                  <a:pt x="1011465" y="6258262"/>
                  <a:pt x="966910" y="6274591"/>
                  <a:pt x="958597" y="6262852"/>
                </a:cubicBezTo>
                <a:cubicBezTo>
                  <a:pt x="953810" y="6253162"/>
                  <a:pt x="939179" y="6255858"/>
                  <a:pt x="927065" y="6253548"/>
                </a:cubicBezTo>
                <a:cubicBezTo>
                  <a:pt x="916739" y="6244315"/>
                  <a:pt x="857833" y="6241901"/>
                  <a:pt x="838376" y="6245778"/>
                </a:cubicBezTo>
                <a:cubicBezTo>
                  <a:pt x="784876" y="6262719"/>
                  <a:pt x="730857" y="6227065"/>
                  <a:pt x="687848" y="6239552"/>
                </a:cubicBezTo>
                <a:cubicBezTo>
                  <a:pt x="670765" y="6238110"/>
                  <a:pt x="659514" y="6236097"/>
                  <a:pt x="651351" y="6234065"/>
                </a:cubicBezTo>
                <a:lnTo>
                  <a:pt x="636157" y="6229343"/>
                </a:lnTo>
                <a:lnTo>
                  <a:pt x="36670" y="6208408"/>
                </a:lnTo>
                <a:lnTo>
                  <a:pt x="36752" y="6206084"/>
                </a:lnTo>
                <a:lnTo>
                  <a:pt x="10323" y="6193998"/>
                </a:lnTo>
                <a:cubicBezTo>
                  <a:pt x="3640" y="6186831"/>
                  <a:pt x="-317" y="6177124"/>
                  <a:pt x="21" y="6166561"/>
                </a:cubicBezTo>
                <a:lnTo>
                  <a:pt x="109134" y="3041977"/>
                </a:lnTo>
                <a:lnTo>
                  <a:pt x="114183" y="3032927"/>
                </a:lnTo>
                <a:lnTo>
                  <a:pt x="109891" y="3021493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27BAD7-E2B0-F87A-0CD8-5A6C7B424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5973" y="278036"/>
            <a:ext cx="4957934" cy="922043"/>
          </a:xfrm>
        </p:spPr>
        <p:txBody>
          <a:bodyPr>
            <a:normAutofit fontScale="90000"/>
          </a:bodyPr>
          <a:lstStyle/>
          <a:p>
            <a:r>
              <a:rPr lang="en-US" dirty="0"/>
              <a:t>Am I Ready?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B34481-BFC0-4253-09FC-558CBB8B1E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268" y="1703634"/>
            <a:ext cx="5100639" cy="317269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To be ready, you must be realistic with your expectations. Traveling Abroad to study shouldn’t be a decision based solely on emotions.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70D8FF9F-AB75-4BE7-AF4F-CCE1382B96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5E1DCD8-15E9-4BB3-A804-F7A4EFA56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E9807CA1-E734-4098-AD21-A378B06798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9A03C8D4-0909-4692-92C6-BF40B34BF07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ECF33EB9-5EB1-4F52-80B4-375BDD93F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583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A958F-602B-EA59-49ED-CE0D8093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prepare for the process?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BCFE4-F0DF-97BB-6779-78EE16391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where you want to travel</a:t>
            </a:r>
          </a:p>
          <a:p>
            <a:r>
              <a:rPr lang="en-US" dirty="0"/>
              <a:t>know how much the process will cost: Admission application fee, transcript fee, English proficiency exam cost, visa and biometric cost, medical cost, passport drop-off cost. </a:t>
            </a:r>
          </a:p>
          <a:p>
            <a:r>
              <a:rPr lang="en-US" dirty="0"/>
              <a:t>Know the cost of the college and living expenses. These are two separate cost.</a:t>
            </a:r>
          </a:p>
          <a:p>
            <a:r>
              <a:rPr lang="en-US" dirty="0"/>
              <a:t>Know if job opportunities are available and how soon you can work as well as the requirements. </a:t>
            </a:r>
          </a:p>
          <a:p>
            <a:r>
              <a:rPr lang="en-US" dirty="0"/>
              <a:t>Know if there are any college admission deposit you have to make in advance before the visa process. </a:t>
            </a:r>
          </a:p>
        </p:txBody>
      </p:sp>
    </p:spTree>
    <p:extLst>
      <p:ext uri="{BB962C8B-B14F-4D97-AF65-F5344CB8AC3E}">
        <p14:creationId xmlns:p14="http://schemas.microsoft.com/office/powerpoint/2010/main" val="47437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A454B-EB5A-A075-3853-CC343684E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A01CA-C214-1CE3-4546-8C47C41E3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School Transcript</a:t>
            </a:r>
          </a:p>
          <a:p>
            <a:r>
              <a:rPr lang="en-US" dirty="0"/>
              <a:t>College Transcript</a:t>
            </a:r>
          </a:p>
          <a:p>
            <a:r>
              <a:rPr lang="en-US" dirty="0"/>
              <a:t>High School exit exams</a:t>
            </a:r>
          </a:p>
          <a:p>
            <a:r>
              <a:rPr lang="en-US" dirty="0"/>
              <a:t>Diploma</a:t>
            </a:r>
          </a:p>
          <a:p>
            <a:r>
              <a:rPr lang="en-US" dirty="0"/>
              <a:t>English proficiency exams</a:t>
            </a:r>
          </a:p>
          <a:p>
            <a:r>
              <a:rPr lang="en-US" dirty="0"/>
              <a:t>Sponsor financial documents</a:t>
            </a:r>
          </a:p>
          <a:p>
            <a:r>
              <a:rPr lang="en-US" dirty="0"/>
              <a:t>Police clearance</a:t>
            </a:r>
          </a:p>
          <a:p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628591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6984-1040-DC04-6D63-E45E40529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is the process?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31E49-7B3A-AE26-43C5-9E3398DDC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process is usually 4 to 6 months from start to finish. </a:t>
            </a:r>
          </a:p>
          <a:p>
            <a:r>
              <a:rPr lang="en-US" dirty="0"/>
              <a:t>Admission = 6 weeks long.</a:t>
            </a:r>
          </a:p>
          <a:p>
            <a:r>
              <a:rPr lang="en-US" dirty="0"/>
              <a:t>Visa = 2 - 4 months long. </a:t>
            </a:r>
          </a:p>
        </p:txBody>
      </p:sp>
    </p:spTree>
    <p:extLst>
      <p:ext uri="{BB962C8B-B14F-4D97-AF65-F5344CB8AC3E}">
        <p14:creationId xmlns:p14="http://schemas.microsoft.com/office/powerpoint/2010/main" val="115280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D98DC-AC3A-50D1-B8A6-C899D8818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Will I need to take an interview?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DAA58-DB90-7898-8E71-310DEA386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countries require an interview both during the admission process as well as the visa process.</a:t>
            </a:r>
          </a:p>
          <a:p>
            <a:r>
              <a:rPr lang="en-US" dirty="0"/>
              <a:t>Each country is different. For example, the United States require an interview for visa issuance. </a:t>
            </a:r>
          </a:p>
          <a:p>
            <a:r>
              <a:rPr lang="en-US" dirty="0"/>
              <a:t>Canada doesn’t require an interview for visa issuance. </a:t>
            </a:r>
          </a:p>
        </p:txBody>
      </p:sp>
    </p:spTree>
    <p:extLst>
      <p:ext uri="{BB962C8B-B14F-4D97-AF65-F5344CB8AC3E}">
        <p14:creationId xmlns:p14="http://schemas.microsoft.com/office/powerpoint/2010/main" val="350078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A7509-8244-38DC-7300-845BCEFA6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processing cost?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71689-9372-ADCA-4055-3D4DD2EFB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depends on the country. The average cost is from $600.00 to $1200.00 depending on the country. </a:t>
            </a:r>
          </a:p>
          <a:p>
            <a:r>
              <a:rPr lang="en-US" dirty="0"/>
              <a:t>This include requesting transcript from your institution. College admission fees. Transcript evaluation fee if applicable. English Proficiency Exam. Visa and biometric fee. Medical fee. Miscellaneous fee. </a:t>
            </a:r>
          </a:p>
        </p:txBody>
      </p:sp>
    </p:spTree>
    <p:extLst>
      <p:ext uri="{BB962C8B-B14F-4D97-AF65-F5344CB8AC3E}">
        <p14:creationId xmlns:p14="http://schemas.microsoft.com/office/powerpoint/2010/main" val="2829282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171F4-0CF6-4837-3C91-B00E81590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Scholarships available?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97672-56FB-CCF8-EFEC-9914D6EAA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countries do offer free education.</a:t>
            </a:r>
          </a:p>
          <a:p>
            <a:r>
              <a:rPr lang="en-US" dirty="0"/>
              <a:t>Iceland. Brazil. Greece.</a:t>
            </a:r>
          </a:p>
          <a:p>
            <a:endParaRPr lang="en-US" dirty="0"/>
          </a:p>
          <a:p>
            <a:r>
              <a:rPr lang="en-US" dirty="0"/>
              <a:t>Other countries provide scholarships depending on your program and status. Turkey, China, South Korea, ETC.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14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F7188-8638-9F5D-159D-61A65EAD9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 English speaking Countries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DBE44-2F93-93DA-6BE7-0E8560419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apply to countries that don’t speak English. However, you must either decide to learn in English which has a higher cost or to learn in their language.</a:t>
            </a:r>
          </a:p>
          <a:p>
            <a:r>
              <a:rPr lang="en-US" dirty="0"/>
              <a:t>To learn in their language, you will need to take their language preparatory course which is most often more expensive </a:t>
            </a:r>
            <a:r>
              <a:rPr lang="en-US"/>
              <a:t>in your first year.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961992"/>
      </p:ext>
    </p:extLst>
  </p:cSld>
  <p:clrMapOvr>
    <a:masterClrMapping/>
  </p:clrMapOvr>
</p:sld>
</file>

<file path=ppt/theme/theme1.xml><?xml version="1.0" encoding="utf-8"?>
<a:theme xmlns:a="http://schemas.openxmlformats.org/drawingml/2006/main" name="StreetscapeVTI">
  <a:themeElements>
    <a:clrScheme name="Streetscape2">
      <a:dk1>
        <a:sysClr val="windowText" lastClr="000000"/>
      </a:dk1>
      <a:lt1>
        <a:srgbClr val="FFFFFF"/>
      </a:lt1>
      <a:dk2>
        <a:srgbClr val="191919"/>
      </a:dk2>
      <a:lt2>
        <a:srgbClr val="F3F2EE"/>
      </a:lt2>
      <a:accent1>
        <a:srgbClr val="448885"/>
      </a:accent1>
      <a:accent2>
        <a:srgbClr val="627C58"/>
      </a:accent2>
      <a:accent3>
        <a:srgbClr val="848358"/>
      </a:accent3>
      <a:accent4>
        <a:srgbClr val="547096"/>
      </a:accent4>
      <a:accent5>
        <a:srgbClr val="646464"/>
      </a:accent5>
      <a:accent6>
        <a:srgbClr val="A8A8A8"/>
      </a:accent6>
      <a:hlink>
        <a:srgbClr val="0563C1"/>
      </a:hlink>
      <a:folHlink>
        <a:srgbClr val="954F72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eetscapeVTI" id="{B20F88EA-96D0-4E96-9207-A1488DAC5867}" vid="{3F7E5CFE-E584-4E58-A75E-141AC45B14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392</Words>
  <Application>Microsoft Macintosh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Consolas</vt:lpstr>
      <vt:lpstr>Franklin Gothic Heavy</vt:lpstr>
      <vt:lpstr>StreetscapeVTI</vt:lpstr>
      <vt:lpstr>Am I Ready?</vt:lpstr>
      <vt:lpstr>How do I prepare for the process?</vt:lpstr>
      <vt:lpstr>Documents</vt:lpstr>
      <vt:lpstr>How long is the process?</vt:lpstr>
      <vt:lpstr>Will I need to take an interview?</vt:lpstr>
      <vt:lpstr>What is the processing cost?</vt:lpstr>
      <vt:lpstr>Scholarships available?</vt:lpstr>
      <vt:lpstr>Non English speaking Countries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 I Ready?</dc:title>
  <dc:creator>Professor Larmena</dc:creator>
  <cp:lastModifiedBy>Professor Larmena</cp:lastModifiedBy>
  <cp:revision>3</cp:revision>
  <dcterms:created xsi:type="dcterms:W3CDTF">2023-12-08T08:14:13Z</dcterms:created>
  <dcterms:modified xsi:type="dcterms:W3CDTF">2023-12-08T08:38:46Z</dcterms:modified>
</cp:coreProperties>
</file>