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46"/>
  </p:normalViewPr>
  <p:slideViewPr>
    <p:cSldViewPr snapToGrid="0">
      <p:cViewPr varScale="1">
        <p:scale>
          <a:sx n="112" d="100"/>
          <a:sy n="112" d="100"/>
        </p:scale>
        <p:origin x="57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D6D0F569-AC90-44EB-9EF4-4E5C2F5D823C}" type="datetime1">
              <a:rPr lang="en-US" smtClean="0"/>
              <a:t>12/8/23</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293009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46BA7D41-E8B7-4A0B-B861-3EC4AE88917D}" type="datetime1">
              <a:rPr lang="en-US" smtClean="0"/>
              <a:t>12/8/23</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233643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A7C34823-0B19-4B4E-A643-7A3B0A3D24D6}" type="datetime1">
              <a:rPr lang="en-US" smtClean="0"/>
              <a:t>12/8/23</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195791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8997F1B7-1EE7-4EA5-A5A4-866F9A810C9F}"/>
              </a:ext>
              <a:ext uri="{C183D7F6-B498-43B3-948B-1728B52AA6E4}">
                <adec:decorative xmlns:adec="http://schemas.microsoft.com/office/drawing/2017/decorative" val="1"/>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8C2D79EF-17C8-45D8-9866-DAF5723FC604}" type="datetime1">
              <a:rPr lang="en-US" smtClean="0"/>
              <a:t>12/8/23</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34312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DFFC2ADC-3680-4013-A757-E4663495DB98}" type="datetime1">
              <a:rPr lang="en-US" smtClean="0"/>
              <a:t>12/8/23</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249470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4751BA94-5DCA-4F19-960F-0FB2BD5EE85A}" type="datetime1">
              <a:rPr lang="en-US" smtClean="0"/>
              <a:t>12/8/23</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5198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01BED947-38D9-44AC-8B89-E79758333B77}" type="datetime1">
              <a:rPr lang="en-US" smtClean="0"/>
              <a:t>12/8/23</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042136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dirty="0"/>
              <a:t>Click to edit Master title style</a:t>
            </a:r>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3781E23F-BD3C-4F23-B116-2B758120C8AC}" type="datetime1">
              <a:rPr lang="en-US" smtClean="0"/>
              <a:t>12/8/23</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972975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473CFAA9-6D59-4D98-869E-ACBDB83B2CA4}" type="datetime1">
              <a:rPr lang="en-US" smtClean="0"/>
              <a:t>12/8/23</a:t>
            </a:fld>
            <a:endParaRPr lang="en-US"/>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80061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DC410804-27E3-430A-BB42-B831260DE39A}" type="datetime1">
              <a:rPr lang="en-US" smtClean="0"/>
              <a:t>12/8/23</a:t>
            </a:fld>
            <a:endParaRPr lang="en-US" dirty="0"/>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947318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60E22DE3-3D1A-4D53-B9A6-6C7463B8C992}" type="datetime1">
              <a:rPr lang="en-US" smtClean="0"/>
              <a:t>12/8/23</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16908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5ECD8B30-1B71-45A1-8314-D59C86F581E1}" type="datetime1">
              <a:rPr lang="en-US" smtClean="0"/>
              <a:pPr/>
              <a:t>12/8/23</a:t>
            </a:fld>
            <a:endParaRPr lang="en-US" b="1"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endParaRPr lang="en-US" b="1" dirty="0"/>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b="1" dirty="0"/>
          </a:p>
        </p:txBody>
      </p:sp>
    </p:spTree>
    <p:extLst>
      <p:ext uri="{BB962C8B-B14F-4D97-AF65-F5344CB8AC3E}">
        <p14:creationId xmlns:p14="http://schemas.microsoft.com/office/powerpoint/2010/main" val="3102957202"/>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498F8FF6-43B4-494A-AF8F-123A4983E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400" y="-35625"/>
            <a:ext cx="4902679" cy="4667000"/>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F5D03CB-1EF4-4575-BA97-23EEE14EB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132" y="0"/>
            <a:ext cx="4902679" cy="4619500"/>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Freeform: Shape 15">
            <a:extLst>
              <a:ext uri="{FF2B5EF4-FFF2-40B4-BE49-F238E27FC236}">
                <a16:creationId xmlns:a16="http://schemas.microsoft.com/office/drawing/2014/main" id="{AB3A981E-AF55-4BBF-85FC-8E53CC80EC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3850" y="1"/>
            <a:ext cx="3808150" cy="3428999"/>
          </a:xfrm>
          <a:custGeom>
            <a:avLst/>
            <a:gdLst>
              <a:gd name="connsiteX0" fmla="*/ 709972 w 4030116"/>
              <a:gd name="connsiteY0" fmla="*/ 0 h 3628865"/>
              <a:gd name="connsiteX1" fmla="*/ 3431306 w 4030116"/>
              <a:gd name="connsiteY1" fmla="*/ 0 h 3628865"/>
              <a:gd name="connsiteX2" fmla="*/ 3534802 w 4030116"/>
              <a:gd name="connsiteY2" fmla="*/ 94063 h 3628865"/>
              <a:gd name="connsiteX3" fmla="*/ 3978557 w 4030116"/>
              <a:gd name="connsiteY3" fmla="*/ 752240 h 3628865"/>
              <a:gd name="connsiteX4" fmla="*/ 4030116 w 4030116"/>
              <a:gd name="connsiteY4" fmla="*/ 893110 h 3628865"/>
              <a:gd name="connsiteX5" fmla="*/ 4030116 w 4030116"/>
              <a:gd name="connsiteY5" fmla="*/ 2223342 h 3628865"/>
              <a:gd name="connsiteX6" fmla="*/ 3978557 w 4030116"/>
              <a:gd name="connsiteY6" fmla="*/ 2364212 h 3628865"/>
              <a:gd name="connsiteX7" fmla="*/ 2070639 w 4030116"/>
              <a:gd name="connsiteY7" fmla="*/ 3628865 h 3628865"/>
              <a:gd name="connsiteX8" fmla="*/ 0 w 4030116"/>
              <a:gd name="connsiteY8" fmla="*/ 1558226 h 3628865"/>
              <a:gd name="connsiteX9" fmla="*/ 606476 w 4030116"/>
              <a:gd name="connsiteY9" fmla="*/ 94063 h 3628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0116" h="3628865">
                <a:moveTo>
                  <a:pt x="709972" y="0"/>
                </a:moveTo>
                <a:lnTo>
                  <a:pt x="3431306" y="0"/>
                </a:lnTo>
                <a:lnTo>
                  <a:pt x="3534802" y="94063"/>
                </a:lnTo>
                <a:cubicBezTo>
                  <a:pt x="3722158" y="281419"/>
                  <a:pt x="3873777" y="504512"/>
                  <a:pt x="3978557" y="752240"/>
                </a:cubicBezTo>
                <a:lnTo>
                  <a:pt x="4030116" y="893110"/>
                </a:lnTo>
                <a:lnTo>
                  <a:pt x="4030116" y="2223342"/>
                </a:lnTo>
                <a:lnTo>
                  <a:pt x="3978557" y="2364212"/>
                </a:lnTo>
                <a:cubicBezTo>
                  <a:pt x="3664217" y="3107396"/>
                  <a:pt x="2928325" y="3628865"/>
                  <a:pt x="2070639" y="3628865"/>
                </a:cubicBezTo>
                <a:cubicBezTo>
                  <a:pt x="927057" y="3628865"/>
                  <a:pt x="0" y="2701808"/>
                  <a:pt x="0" y="1558226"/>
                </a:cubicBezTo>
                <a:cubicBezTo>
                  <a:pt x="0" y="986435"/>
                  <a:pt x="231764" y="468775"/>
                  <a:pt x="606476" y="94063"/>
                </a:cubicBezTo>
                <a:close/>
              </a:path>
            </a:pathLst>
          </a:cu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Freeform: Shape 17">
            <a:extLst>
              <a:ext uri="{FF2B5EF4-FFF2-40B4-BE49-F238E27FC236}">
                <a16:creationId xmlns:a16="http://schemas.microsoft.com/office/drawing/2014/main" id="{A0E21CE3-CE4A-4A81-86C9-019354341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2505" y="3131553"/>
            <a:ext cx="4447156" cy="3726448"/>
          </a:xfrm>
          <a:custGeom>
            <a:avLst/>
            <a:gdLst>
              <a:gd name="connsiteX0" fmla="*/ 2340464 w 4680928"/>
              <a:gd name="connsiteY0" fmla="*/ 0 h 3922335"/>
              <a:gd name="connsiteX1" fmla="*/ 4680928 w 4680928"/>
              <a:gd name="connsiteY1" fmla="*/ 2340464 h 3922335"/>
              <a:gd name="connsiteX2" fmla="*/ 4146480 w 4680928"/>
              <a:gd name="connsiteY2" fmla="*/ 3829217 h 3922335"/>
              <a:gd name="connsiteX3" fmla="*/ 4061848 w 4680928"/>
              <a:gd name="connsiteY3" fmla="*/ 3922335 h 3922335"/>
              <a:gd name="connsiteX4" fmla="*/ 619080 w 4680928"/>
              <a:gd name="connsiteY4" fmla="*/ 3922335 h 3922335"/>
              <a:gd name="connsiteX5" fmla="*/ 534448 w 4680928"/>
              <a:gd name="connsiteY5" fmla="*/ 3829217 h 3922335"/>
              <a:gd name="connsiteX6" fmla="*/ 0 w 4680928"/>
              <a:gd name="connsiteY6" fmla="*/ 2340464 h 3922335"/>
              <a:gd name="connsiteX7" fmla="*/ 2340464 w 4680928"/>
              <a:gd name="connsiteY7" fmla="*/ 0 h 3922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80928" h="3922335">
                <a:moveTo>
                  <a:pt x="2340464" y="0"/>
                </a:moveTo>
                <a:cubicBezTo>
                  <a:pt x="3633067" y="0"/>
                  <a:pt x="4680928" y="1047861"/>
                  <a:pt x="4680928" y="2340464"/>
                </a:cubicBezTo>
                <a:cubicBezTo>
                  <a:pt x="4680928" y="2905978"/>
                  <a:pt x="4480361" y="3424647"/>
                  <a:pt x="4146480" y="3829217"/>
                </a:cubicBezTo>
                <a:lnTo>
                  <a:pt x="4061848" y="3922335"/>
                </a:lnTo>
                <a:lnTo>
                  <a:pt x="619080" y="3922335"/>
                </a:lnTo>
                <a:lnTo>
                  <a:pt x="534448" y="3829217"/>
                </a:lnTo>
                <a:cubicBezTo>
                  <a:pt x="200567" y="3424647"/>
                  <a:pt x="0" y="2905978"/>
                  <a:pt x="0" y="2340464"/>
                </a:cubicBezTo>
                <a:cubicBezTo>
                  <a:pt x="0" y="1047861"/>
                  <a:pt x="1047861" y="0"/>
                  <a:pt x="2340464" y="0"/>
                </a:cubicBezTo>
                <a:close/>
              </a:path>
            </a:pathLst>
          </a:cu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Freeform: Shape 19">
            <a:extLst>
              <a:ext uri="{FF2B5EF4-FFF2-40B4-BE49-F238E27FC236}">
                <a16:creationId xmlns:a16="http://schemas.microsoft.com/office/drawing/2014/main" id="{5AFEC601-A132-47EE-B0C2-B38ACD9FC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9827" y="0"/>
            <a:ext cx="4902678" cy="4544235"/>
          </a:xfrm>
          <a:custGeom>
            <a:avLst/>
            <a:gdLst>
              <a:gd name="connsiteX0" fmla="*/ 1529549 w 6355652"/>
              <a:gd name="connsiteY0" fmla="*/ 0 h 5890980"/>
              <a:gd name="connsiteX1" fmla="*/ 4826104 w 6355652"/>
              <a:gd name="connsiteY1" fmla="*/ 0 h 5890980"/>
              <a:gd name="connsiteX2" fmla="*/ 4954579 w 6355652"/>
              <a:gd name="connsiteY2" fmla="*/ 78051 h 5890980"/>
              <a:gd name="connsiteX3" fmla="*/ 6355652 w 6355652"/>
              <a:gd name="connsiteY3" fmla="*/ 2713154 h 5890980"/>
              <a:gd name="connsiteX4" fmla="*/ 3177826 w 6355652"/>
              <a:gd name="connsiteY4" fmla="*/ 5890980 h 5890980"/>
              <a:gd name="connsiteX5" fmla="*/ 0 w 6355652"/>
              <a:gd name="connsiteY5" fmla="*/ 2713154 h 5890980"/>
              <a:gd name="connsiteX6" fmla="*/ 1401073 w 6355652"/>
              <a:gd name="connsiteY6" fmla="*/ 78051 h 5890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5890980">
                <a:moveTo>
                  <a:pt x="1529549" y="0"/>
                </a:moveTo>
                <a:lnTo>
                  <a:pt x="4826104" y="0"/>
                </a:lnTo>
                <a:lnTo>
                  <a:pt x="4954579" y="78051"/>
                </a:lnTo>
                <a:cubicBezTo>
                  <a:pt x="5799886" y="649129"/>
                  <a:pt x="6355652" y="1616239"/>
                  <a:pt x="6355652" y="2713154"/>
                </a:cubicBezTo>
                <a:cubicBezTo>
                  <a:pt x="6355652" y="4468219"/>
                  <a:pt x="4932891" y="5890980"/>
                  <a:pt x="3177826" y="5890980"/>
                </a:cubicBezTo>
                <a:cubicBezTo>
                  <a:pt x="1422761" y="5890980"/>
                  <a:pt x="0" y="4468219"/>
                  <a:pt x="0" y="2713154"/>
                </a:cubicBezTo>
                <a:cubicBezTo>
                  <a:pt x="0" y="1616239"/>
                  <a:pt x="555766" y="649129"/>
                  <a:pt x="1401073" y="78051"/>
                </a:cubicBezTo>
                <a:close/>
              </a:path>
            </a:pathLst>
          </a:cu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D7FC2F-4680-8269-0DE3-711463E5FE2C}"/>
              </a:ext>
            </a:extLst>
          </p:cNvPr>
          <p:cNvSpPr>
            <a:spLocks noGrp="1"/>
          </p:cNvSpPr>
          <p:nvPr>
            <p:ph type="ctrTitle"/>
          </p:nvPr>
        </p:nvSpPr>
        <p:spPr>
          <a:xfrm>
            <a:off x="735349" y="324937"/>
            <a:ext cx="4024032" cy="2885715"/>
          </a:xfrm>
        </p:spPr>
        <p:txBody>
          <a:bodyPr>
            <a:normAutofit/>
          </a:bodyPr>
          <a:lstStyle/>
          <a:p>
            <a:r>
              <a:rPr lang="en-US" sz="5400" dirty="0"/>
              <a:t>Study abroad</a:t>
            </a:r>
          </a:p>
        </p:txBody>
      </p:sp>
      <p:sp>
        <p:nvSpPr>
          <p:cNvPr id="3" name="Subtitle 2">
            <a:extLst>
              <a:ext uri="{FF2B5EF4-FFF2-40B4-BE49-F238E27FC236}">
                <a16:creationId xmlns:a16="http://schemas.microsoft.com/office/drawing/2014/main" id="{F24BA044-444C-7242-0E58-DD9E334B6BA9}"/>
              </a:ext>
            </a:extLst>
          </p:cNvPr>
          <p:cNvSpPr>
            <a:spLocks noGrp="1"/>
          </p:cNvSpPr>
          <p:nvPr>
            <p:ph type="subTitle" idx="1"/>
          </p:nvPr>
        </p:nvSpPr>
        <p:spPr>
          <a:xfrm>
            <a:off x="735349" y="3166312"/>
            <a:ext cx="4024032" cy="771802"/>
          </a:xfrm>
        </p:spPr>
        <p:txBody>
          <a:bodyPr>
            <a:normAutofit/>
          </a:bodyPr>
          <a:lstStyle/>
          <a:p>
            <a:r>
              <a:rPr lang="en-US" dirty="0"/>
              <a:t>Bootcamp mentorship</a:t>
            </a:r>
          </a:p>
        </p:txBody>
      </p:sp>
      <p:sp>
        <p:nvSpPr>
          <p:cNvPr id="22" name="Graphic 212">
            <a:extLst>
              <a:ext uri="{FF2B5EF4-FFF2-40B4-BE49-F238E27FC236}">
                <a16:creationId xmlns:a16="http://schemas.microsoft.com/office/drawing/2014/main" id="{279CAF82-0ECF-42BE-8F37-F71941E5D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55779" y="640535"/>
            <a:ext cx="663994" cy="66399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Graphic 212">
            <a:extLst>
              <a:ext uri="{FF2B5EF4-FFF2-40B4-BE49-F238E27FC236}">
                <a16:creationId xmlns:a16="http://schemas.microsoft.com/office/drawing/2014/main" id="{72950BC3-A7CF-4F1B-8A6E-14E3DDE55C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55779" y="640535"/>
            <a:ext cx="663994" cy="66399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3">
              <a:alpha val="20000"/>
            </a:schemeClr>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pic>
        <p:nvPicPr>
          <p:cNvPr id="4" name="Picture 3" descr="A mosaic of colorful geometric shapes">
            <a:extLst>
              <a:ext uri="{FF2B5EF4-FFF2-40B4-BE49-F238E27FC236}">
                <a16:creationId xmlns:a16="http://schemas.microsoft.com/office/drawing/2014/main" id="{1EE718F8-B4AF-DDC7-ECAA-51D29C41DE6B}"/>
              </a:ext>
            </a:extLst>
          </p:cNvPr>
          <p:cNvPicPr>
            <a:picLocks noChangeAspect="1"/>
          </p:cNvPicPr>
          <p:nvPr/>
        </p:nvPicPr>
        <p:blipFill>
          <a:blip r:embed="rId2"/>
          <a:stretch>
            <a:fillRect/>
          </a:stretch>
        </p:blipFill>
        <p:spPr>
          <a:xfrm>
            <a:off x="8971756" y="570703"/>
            <a:ext cx="2592784" cy="1853840"/>
          </a:xfrm>
          <a:prstGeom prst="rect">
            <a:avLst/>
          </a:prstGeom>
        </p:spPr>
      </p:pic>
      <p:sp>
        <p:nvSpPr>
          <p:cNvPr id="26" name="Oval 25">
            <a:extLst>
              <a:ext uri="{FF2B5EF4-FFF2-40B4-BE49-F238E27FC236}">
                <a16:creationId xmlns:a16="http://schemas.microsoft.com/office/drawing/2014/main" id="{033BC44A-0661-43B4-9C14-FD5963C22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2534" y="4845569"/>
            <a:ext cx="319941" cy="319941"/>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5" name="Picture 4" descr="A mosaic of colorful geometric shapes">
            <a:extLst>
              <a:ext uri="{FF2B5EF4-FFF2-40B4-BE49-F238E27FC236}">
                <a16:creationId xmlns:a16="http://schemas.microsoft.com/office/drawing/2014/main" id="{DC96B681-4B6A-E058-D50A-94ACD7289E3E}"/>
              </a:ext>
            </a:extLst>
          </p:cNvPr>
          <p:cNvPicPr>
            <a:picLocks noChangeAspect="1"/>
          </p:cNvPicPr>
          <p:nvPr/>
        </p:nvPicPr>
        <p:blipFill>
          <a:blip r:embed="rId3"/>
          <a:stretch>
            <a:fillRect/>
          </a:stretch>
        </p:blipFill>
        <p:spPr>
          <a:xfrm>
            <a:off x="6096000" y="4136328"/>
            <a:ext cx="2595020" cy="1855439"/>
          </a:xfrm>
          <a:prstGeom prst="rect">
            <a:avLst/>
          </a:prstGeom>
        </p:spPr>
      </p:pic>
      <p:grpSp>
        <p:nvGrpSpPr>
          <p:cNvPr id="28"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549330" y="3703269"/>
            <a:ext cx="1054466" cy="469689"/>
            <a:chOff x="9841624" y="4115729"/>
            <a:chExt cx="602169" cy="268223"/>
          </a:xfrm>
          <a:solidFill>
            <a:schemeClr val="tx1"/>
          </a:solidFill>
        </p:grpSpPr>
        <p:sp>
          <p:nvSpPr>
            <p:cNvPr id="29" name="Freeform: Shape 28">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grpSp>
      <p:sp>
        <p:nvSpPr>
          <p:cNvPr id="35" name="Oval 34">
            <a:extLst>
              <a:ext uri="{FF2B5EF4-FFF2-40B4-BE49-F238E27FC236}">
                <a16:creationId xmlns:a16="http://schemas.microsoft.com/office/drawing/2014/main" id="{6BFD9967-9371-4F99-A8D2-502B11A386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2534" y="4845569"/>
            <a:ext cx="319941" cy="319941"/>
          </a:xfrm>
          <a:prstGeom prst="ellipse">
            <a:avLst/>
          </a:prstGeom>
          <a:solidFill>
            <a:schemeClr val="accent3">
              <a:alpha val="20000"/>
            </a:schemeClr>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89950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95D4B-527B-48E1-D1AC-FFA3B68B56CB}"/>
              </a:ext>
            </a:extLst>
          </p:cNvPr>
          <p:cNvSpPr>
            <a:spLocks noGrp="1"/>
          </p:cNvSpPr>
          <p:nvPr>
            <p:ph type="title"/>
          </p:nvPr>
        </p:nvSpPr>
        <p:spPr/>
        <p:txBody>
          <a:bodyPr/>
          <a:lstStyle/>
          <a:p>
            <a:r>
              <a:rPr lang="en-US" dirty="0"/>
              <a:t>Why Do You Need It?</a:t>
            </a:r>
          </a:p>
        </p:txBody>
      </p:sp>
      <p:sp>
        <p:nvSpPr>
          <p:cNvPr id="3" name="Content Placeholder 2">
            <a:extLst>
              <a:ext uri="{FF2B5EF4-FFF2-40B4-BE49-F238E27FC236}">
                <a16:creationId xmlns:a16="http://schemas.microsoft.com/office/drawing/2014/main" id="{3610CD0C-09C6-9667-6F3E-3E2CBED316B3}"/>
              </a:ext>
            </a:extLst>
          </p:cNvPr>
          <p:cNvSpPr>
            <a:spLocks noGrp="1"/>
          </p:cNvSpPr>
          <p:nvPr>
            <p:ph idx="1"/>
          </p:nvPr>
        </p:nvSpPr>
        <p:spPr/>
        <p:txBody>
          <a:bodyPr/>
          <a:lstStyle/>
          <a:p>
            <a:r>
              <a:rPr lang="en-US" dirty="0"/>
              <a:t>Our Study Abroad Bootcamp Mentorship course will help you save lots of money $$$$$</a:t>
            </a:r>
          </a:p>
          <a:p>
            <a:r>
              <a:rPr lang="en-US" dirty="0"/>
              <a:t>It will prevent you from falling into the hands of scammers.</a:t>
            </a:r>
          </a:p>
          <a:p>
            <a:r>
              <a:rPr lang="en-US" dirty="0"/>
              <a:t>It will provide you with the knowledge and guidance you need to explore the process smoothly. </a:t>
            </a:r>
          </a:p>
          <a:p>
            <a:r>
              <a:rPr lang="en-US" dirty="0"/>
              <a:t>It will help answer many questions you have about the process. </a:t>
            </a:r>
          </a:p>
        </p:txBody>
      </p:sp>
    </p:spTree>
    <p:extLst>
      <p:ext uri="{BB962C8B-B14F-4D97-AF65-F5344CB8AC3E}">
        <p14:creationId xmlns:p14="http://schemas.microsoft.com/office/powerpoint/2010/main" val="1243418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080EE-08A0-3B70-79C2-EBE193956783}"/>
              </a:ext>
            </a:extLst>
          </p:cNvPr>
          <p:cNvSpPr>
            <a:spLocks noGrp="1"/>
          </p:cNvSpPr>
          <p:nvPr>
            <p:ph type="title"/>
          </p:nvPr>
        </p:nvSpPr>
        <p:spPr/>
        <p:txBody>
          <a:bodyPr/>
          <a:lstStyle/>
          <a:p>
            <a:r>
              <a:rPr lang="en-US" dirty="0"/>
              <a:t>How long is the course?</a:t>
            </a:r>
          </a:p>
        </p:txBody>
      </p:sp>
      <p:sp>
        <p:nvSpPr>
          <p:cNvPr id="3" name="Content Placeholder 2">
            <a:extLst>
              <a:ext uri="{FF2B5EF4-FFF2-40B4-BE49-F238E27FC236}">
                <a16:creationId xmlns:a16="http://schemas.microsoft.com/office/drawing/2014/main" id="{4B342B8C-9B97-B96A-3862-E357571DD0DD}"/>
              </a:ext>
            </a:extLst>
          </p:cNvPr>
          <p:cNvSpPr>
            <a:spLocks noGrp="1"/>
          </p:cNvSpPr>
          <p:nvPr>
            <p:ph idx="1"/>
          </p:nvPr>
        </p:nvSpPr>
        <p:spPr/>
        <p:txBody>
          <a:bodyPr/>
          <a:lstStyle/>
          <a:p>
            <a:r>
              <a:rPr lang="en-US" dirty="0"/>
              <a:t>6 Months from start to finish. </a:t>
            </a:r>
          </a:p>
        </p:txBody>
      </p:sp>
    </p:spTree>
    <p:extLst>
      <p:ext uri="{BB962C8B-B14F-4D97-AF65-F5344CB8AC3E}">
        <p14:creationId xmlns:p14="http://schemas.microsoft.com/office/powerpoint/2010/main" val="443648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aphic 185">
            <a:extLst>
              <a:ext uri="{FF2B5EF4-FFF2-40B4-BE49-F238E27FC236}">
                <a16:creationId xmlns:a16="http://schemas.microsoft.com/office/drawing/2014/main" id="{8A351602-3772-4279-B0D3-A523F6F6EA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9576" y="5987064"/>
            <a:ext cx="1054466" cy="469689"/>
            <a:chOff x="9841624" y="4115729"/>
            <a:chExt cx="602169" cy="268223"/>
          </a:xfrm>
          <a:solidFill>
            <a:schemeClr val="tx1"/>
          </a:solidFill>
        </p:grpSpPr>
        <p:sp>
          <p:nvSpPr>
            <p:cNvPr id="10" name="Freeform: Shape 9">
              <a:extLst>
                <a:ext uri="{FF2B5EF4-FFF2-40B4-BE49-F238E27FC236}">
                  <a16:creationId xmlns:a16="http://schemas.microsoft.com/office/drawing/2014/main" id="{A5AAAA75-5FFB-4C07-AD4A-3146773E6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479895E-3847-44BB-8404-28F14219F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0E02F68-8149-4236-8D9F-6B550F78B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956FCAAB-F073-4561-A484-42C7DD10D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6CF8DB94-87A3-43E9-9BBB-301CFF0FB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16" name="Oval 15">
            <a:extLst>
              <a:ext uri="{FF2B5EF4-FFF2-40B4-BE49-F238E27FC236}">
                <a16:creationId xmlns:a16="http://schemas.microsoft.com/office/drawing/2014/main" id="{7D6BF779-0B8C-4CC2-9268-9506AD0C5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useBgFill="1">
        <p:nvSpPr>
          <p:cNvPr id="18" name="Rectangle 17">
            <a:extLst>
              <a:ext uri="{FF2B5EF4-FFF2-40B4-BE49-F238E27FC236}">
                <a16:creationId xmlns:a16="http://schemas.microsoft.com/office/drawing/2014/main" id="{3A397E3E-B90C-4D82-BAAA-36F7AC6A4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0" name="Group 19">
            <a:extLst>
              <a:ext uri="{FF2B5EF4-FFF2-40B4-BE49-F238E27FC236}">
                <a16:creationId xmlns:a16="http://schemas.microsoft.com/office/drawing/2014/main" id="{0F0C2E5D-B08F-4A99-9D15-59D33148FE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47167"/>
            <a:ext cx="1861854" cy="717514"/>
            <a:chOff x="0" y="238499"/>
            <a:chExt cx="1861854" cy="717514"/>
          </a:xfrm>
        </p:grpSpPr>
        <p:grpSp>
          <p:nvGrpSpPr>
            <p:cNvPr id="21" name="Group 20">
              <a:extLst>
                <a:ext uri="{FF2B5EF4-FFF2-40B4-BE49-F238E27FC236}">
                  <a16:creationId xmlns:a16="http://schemas.microsoft.com/office/drawing/2014/main" id="{07B8F35D-FB89-4C40-8A99-E46DDA02132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238499"/>
              <a:ext cx="1861854" cy="717514"/>
              <a:chOff x="0" y="604259"/>
              <a:chExt cx="1861854" cy="717514"/>
            </a:xfrm>
            <a:solidFill>
              <a:srgbClr val="FFFFFF"/>
            </a:solidFill>
          </p:grpSpPr>
          <p:sp>
            <p:nvSpPr>
              <p:cNvPr id="25" name="Freeform: Shape 24">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604259"/>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26" name="Freeform: Shape 25">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043994"/>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a:p>
            </p:txBody>
          </p:sp>
        </p:grpSp>
        <p:grpSp>
          <p:nvGrpSpPr>
            <p:cNvPr id="22" name="Group 21">
              <a:extLst>
                <a:ext uri="{FF2B5EF4-FFF2-40B4-BE49-F238E27FC236}">
                  <a16:creationId xmlns:a16="http://schemas.microsoft.com/office/drawing/2014/main" id="{55FC669C-CD13-4F4A-AFFF-4029D34F2DB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238499"/>
              <a:ext cx="1861854" cy="717514"/>
              <a:chOff x="0" y="604259"/>
              <a:chExt cx="1861854" cy="717514"/>
            </a:xfrm>
            <a:solidFill>
              <a:schemeClr val="tx1"/>
            </a:solidFill>
          </p:grpSpPr>
          <p:sp>
            <p:nvSpPr>
              <p:cNvPr id="23" name="Freeform: Shape 22">
                <a:extLst>
                  <a:ext uri="{FF2B5EF4-FFF2-40B4-BE49-F238E27FC236}">
                    <a16:creationId xmlns:a16="http://schemas.microsoft.com/office/drawing/2014/main" id="{6617B5AA-8A0D-41D3-B2EF-8BC53E3B7D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604259"/>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24" name="Freeform: Shape 23">
                <a:extLst>
                  <a:ext uri="{FF2B5EF4-FFF2-40B4-BE49-F238E27FC236}">
                    <a16:creationId xmlns:a16="http://schemas.microsoft.com/office/drawing/2014/main" id="{572EB308-9A4E-4332-A908-22F2978D7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043994"/>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a:p>
            </p:txBody>
          </p:sp>
        </p:grpSp>
      </p:grpSp>
      <p:grpSp>
        <p:nvGrpSpPr>
          <p:cNvPr id="28" name="Group 27">
            <a:extLst>
              <a:ext uri="{FF2B5EF4-FFF2-40B4-BE49-F238E27FC236}">
                <a16:creationId xmlns:a16="http://schemas.microsoft.com/office/drawing/2014/main" id="{BB7A900B-006E-46F4-831E-5AABAEE45E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4492" y="1103896"/>
            <a:ext cx="4965868" cy="4598497"/>
            <a:chOff x="1674895" y="1345036"/>
            <a:chExt cx="5428610" cy="4210939"/>
          </a:xfrm>
        </p:grpSpPr>
        <p:sp>
          <p:nvSpPr>
            <p:cNvPr id="29" name="Rectangle 28">
              <a:extLst>
                <a:ext uri="{FF2B5EF4-FFF2-40B4-BE49-F238E27FC236}">
                  <a16:creationId xmlns:a16="http://schemas.microsoft.com/office/drawing/2014/main" id="{2C1D3151-5F97-4860-B56C-C98BD62CC2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AD33695-C117-4AEE-9AF5-65F13C6CC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useBgFill="1">
        <p:nvSpPr>
          <p:cNvPr id="32" name="Rectangle 31">
            <a:extLst>
              <a:ext uri="{FF2B5EF4-FFF2-40B4-BE49-F238E27FC236}">
                <a16:creationId xmlns:a16="http://schemas.microsoft.com/office/drawing/2014/main" id="{90A7F83A-9728-4030-8E45-9ECF1ABCC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039" y="1073782"/>
            <a:ext cx="4860256" cy="4529266"/>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36B4CF-CBA2-B047-5041-345159505251}"/>
              </a:ext>
            </a:extLst>
          </p:cNvPr>
          <p:cNvSpPr>
            <a:spLocks noGrp="1"/>
          </p:cNvSpPr>
          <p:nvPr>
            <p:ph type="title"/>
          </p:nvPr>
        </p:nvSpPr>
        <p:spPr>
          <a:xfrm>
            <a:off x="838200" y="1254952"/>
            <a:ext cx="4324642" cy="2939655"/>
          </a:xfrm>
        </p:spPr>
        <p:txBody>
          <a:bodyPr vert="horz" lIns="91440" tIns="45720" rIns="91440" bIns="45720" rtlCol="0" anchor="b">
            <a:normAutofit/>
          </a:bodyPr>
          <a:lstStyle/>
          <a:p>
            <a:pPr algn="ctr"/>
            <a:r>
              <a:rPr lang="en-US" sz="6000" b="1" cap="all" spc="1500" dirty="0">
                <a:ea typeface="Source Sans Pro SemiBold" panose="020B0603030403020204" pitchFamily="34" charset="0"/>
              </a:rPr>
              <a:t>What is the cost?</a:t>
            </a:r>
          </a:p>
        </p:txBody>
      </p:sp>
      <p:sp>
        <p:nvSpPr>
          <p:cNvPr id="34" name="Freeform: Shape 33">
            <a:extLst>
              <a:ext uri="{FF2B5EF4-FFF2-40B4-BE49-F238E27FC236}">
                <a16:creationId xmlns:a16="http://schemas.microsoft.com/office/drawing/2014/main" id="{A2B5CBEA-F125-49B6-8335-227C325B11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790119" y="0"/>
            <a:ext cx="1401881" cy="1345036"/>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6" name="Freeform: Shape 35">
            <a:extLst>
              <a:ext uri="{FF2B5EF4-FFF2-40B4-BE49-F238E27FC236}">
                <a16:creationId xmlns:a16="http://schemas.microsoft.com/office/drawing/2014/main" id="{FEA9761C-7BB2-45E5-A5DB-A0B353624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790119" y="0"/>
            <a:ext cx="1401881" cy="1345036"/>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1">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8" name="Oval 37">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634" y="4727300"/>
            <a:ext cx="319941" cy="319941"/>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0" name="Oval 39">
            <a:extLst>
              <a:ext uri="{FF2B5EF4-FFF2-40B4-BE49-F238E27FC236}">
                <a16:creationId xmlns:a16="http://schemas.microsoft.com/office/drawing/2014/main" id="{8E44D629-6B8E-4D88-A77E-149C0ED03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634" y="4727300"/>
            <a:ext cx="319941" cy="319941"/>
          </a:xfrm>
          <a:prstGeom prst="ellipse">
            <a:avLst/>
          </a:pr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5" name="Picture 4" descr="Sticky notes with question marks">
            <a:extLst>
              <a:ext uri="{FF2B5EF4-FFF2-40B4-BE49-F238E27FC236}">
                <a16:creationId xmlns:a16="http://schemas.microsoft.com/office/drawing/2014/main" id="{53724338-A583-1A0A-5C06-7B5B4B7CBBFC}"/>
              </a:ext>
            </a:extLst>
          </p:cNvPr>
          <p:cNvPicPr>
            <a:picLocks noChangeAspect="1"/>
          </p:cNvPicPr>
          <p:nvPr/>
        </p:nvPicPr>
        <p:blipFill rotWithShape="1">
          <a:blip r:embed="rId2"/>
          <a:srcRect l="8195" r="5751" b="-2"/>
          <a:stretch/>
        </p:blipFill>
        <p:spPr>
          <a:xfrm>
            <a:off x="6094114" y="1321031"/>
            <a:ext cx="5428611" cy="4210940"/>
          </a:xfrm>
          <a:prstGeom prst="rect">
            <a:avLst/>
          </a:prstGeom>
          <a:ln w="28575">
            <a:noFill/>
          </a:ln>
        </p:spPr>
      </p:pic>
      <p:grpSp>
        <p:nvGrpSpPr>
          <p:cNvPr id="42"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503907" y="5801515"/>
            <a:ext cx="1054466" cy="469689"/>
            <a:chOff x="9841624" y="4115729"/>
            <a:chExt cx="602169" cy="268223"/>
          </a:xfrm>
          <a:solidFill>
            <a:srgbClr val="FFFFFF"/>
          </a:solidFill>
        </p:grpSpPr>
        <p:sp>
          <p:nvSpPr>
            <p:cNvPr id="43" name="Freeform: Shape 42">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grpSp>
        <p:nvGrpSpPr>
          <p:cNvPr id="49" name="Graphic 185">
            <a:extLst>
              <a:ext uri="{FF2B5EF4-FFF2-40B4-BE49-F238E27FC236}">
                <a16:creationId xmlns:a16="http://schemas.microsoft.com/office/drawing/2014/main" id="{8B6BCBAB-41A5-4D6D-8C9B-55E3AA6FCC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503907" y="5801515"/>
            <a:ext cx="1054466" cy="469689"/>
            <a:chOff x="9841624" y="4115729"/>
            <a:chExt cx="602169" cy="268223"/>
          </a:xfrm>
          <a:solidFill>
            <a:schemeClr val="tx1"/>
          </a:solidFill>
        </p:grpSpPr>
        <p:sp>
          <p:nvSpPr>
            <p:cNvPr id="50" name="Freeform: Shape 49">
              <a:extLst>
                <a:ext uri="{FF2B5EF4-FFF2-40B4-BE49-F238E27FC236}">
                  <a16:creationId xmlns:a16="http://schemas.microsoft.com/office/drawing/2014/main" id="{755217F1-B506-4443-A399-CFFA441CD6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CB8C0F31-7A0C-4630-A379-0B4719A1F7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12D43873-56D9-4AC1-AB59-A1E78D679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1B2197D5-22E1-47CC-83CF-9E64CCD57C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05DC5D97-506B-47F6-B9A7-D8FA26C88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849358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57B95-326F-CB07-3067-3592778B7294}"/>
              </a:ext>
            </a:extLst>
          </p:cNvPr>
          <p:cNvSpPr>
            <a:spLocks noGrp="1"/>
          </p:cNvSpPr>
          <p:nvPr>
            <p:ph type="title"/>
          </p:nvPr>
        </p:nvSpPr>
        <p:spPr/>
        <p:txBody>
          <a:bodyPr/>
          <a:lstStyle/>
          <a:p>
            <a:r>
              <a:rPr lang="en-US" dirty="0"/>
              <a:t>Cost  breakdown ($150.00) if paid at once.</a:t>
            </a:r>
          </a:p>
        </p:txBody>
      </p:sp>
      <p:sp>
        <p:nvSpPr>
          <p:cNvPr id="3" name="Content Placeholder 2">
            <a:extLst>
              <a:ext uri="{FF2B5EF4-FFF2-40B4-BE49-F238E27FC236}">
                <a16:creationId xmlns:a16="http://schemas.microsoft.com/office/drawing/2014/main" id="{9056E70E-6EF4-EDA4-69ED-589B1CD3686E}"/>
              </a:ext>
            </a:extLst>
          </p:cNvPr>
          <p:cNvSpPr>
            <a:spLocks noGrp="1"/>
          </p:cNvSpPr>
          <p:nvPr>
            <p:ph idx="1"/>
          </p:nvPr>
        </p:nvSpPr>
        <p:spPr/>
        <p:txBody>
          <a:bodyPr/>
          <a:lstStyle/>
          <a:p>
            <a:r>
              <a:rPr lang="en-US" dirty="0"/>
              <a:t>6 months with a one-time payment of $150. This will be $25.00 per month. </a:t>
            </a:r>
          </a:p>
          <a:p>
            <a:r>
              <a:rPr lang="en-US" dirty="0"/>
              <a:t>3 months with a one-time payment of $90.00. This will be $30.00 per month.</a:t>
            </a:r>
          </a:p>
          <a:p>
            <a:r>
              <a:rPr lang="en-US" dirty="0"/>
              <a:t>Month to month with a one-time payment of $35.00. This will be $35.00 per month. </a:t>
            </a:r>
          </a:p>
        </p:txBody>
      </p:sp>
    </p:spTree>
    <p:extLst>
      <p:ext uri="{BB962C8B-B14F-4D97-AF65-F5344CB8AC3E}">
        <p14:creationId xmlns:p14="http://schemas.microsoft.com/office/powerpoint/2010/main" val="293512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18FFB-5B13-7253-4A60-8D9C54230CAD}"/>
              </a:ext>
            </a:extLst>
          </p:cNvPr>
          <p:cNvSpPr>
            <a:spLocks noGrp="1"/>
          </p:cNvSpPr>
          <p:nvPr>
            <p:ph type="title"/>
          </p:nvPr>
        </p:nvSpPr>
        <p:spPr/>
        <p:txBody>
          <a:bodyPr/>
          <a:lstStyle/>
          <a:p>
            <a:r>
              <a:rPr lang="en-US" dirty="0"/>
              <a:t>What do I get out of the course?</a:t>
            </a:r>
          </a:p>
        </p:txBody>
      </p:sp>
      <p:sp>
        <p:nvSpPr>
          <p:cNvPr id="3" name="Content Placeholder 2">
            <a:extLst>
              <a:ext uri="{FF2B5EF4-FFF2-40B4-BE49-F238E27FC236}">
                <a16:creationId xmlns:a16="http://schemas.microsoft.com/office/drawing/2014/main" id="{839C2AB2-D504-A690-235E-AB73EB216010}"/>
              </a:ext>
            </a:extLst>
          </p:cNvPr>
          <p:cNvSpPr>
            <a:spLocks noGrp="1"/>
          </p:cNvSpPr>
          <p:nvPr>
            <p:ph idx="1"/>
          </p:nvPr>
        </p:nvSpPr>
        <p:spPr/>
        <p:txBody>
          <a:bodyPr/>
          <a:lstStyle/>
          <a:p>
            <a:r>
              <a:rPr lang="en-US" dirty="0"/>
              <a:t>Guidance in choosing the right country and college.</a:t>
            </a:r>
          </a:p>
          <a:p>
            <a:r>
              <a:rPr lang="en-US" dirty="0"/>
              <a:t>Documents needed to apply.</a:t>
            </a:r>
          </a:p>
          <a:p>
            <a:r>
              <a:rPr lang="en-US" dirty="0"/>
              <a:t>Assistance with questions pertaining to college application.</a:t>
            </a:r>
          </a:p>
          <a:p>
            <a:r>
              <a:rPr lang="en-US" dirty="0"/>
              <a:t>Advise on sponsorship requirements.</a:t>
            </a:r>
          </a:p>
          <a:p>
            <a:r>
              <a:rPr lang="en-US" dirty="0"/>
              <a:t>Reference to English Proficiency Exam help experts.</a:t>
            </a:r>
          </a:p>
          <a:p>
            <a:r>
              <a:rPr lang="en-US" dirty="0"/>
              <a:t>Information on scholarships.</a:t>
            </a:r>
          </a:p>
          <a:p>
            <a:r>
              <a:rPr lang="en-US" dirty="0"/>
              <a:t>Assistance with visa interview Prep</a:t>
            </a:r>
          </a:p>
          <a:p>
            <a:r>
              <a:rPr lang="en-US" dirty="0"/>
              <a:t>Miscellaneous assistance. </a:t>
            </a:r>
          </a:p>
        </p:txBody>
      </p:sp>
    </p:spTree>
    <p:extLst>
      <p:ext uri="{BB962C8B-B14F-4D97-AF65-F5344CB8AC3E}">
        <p14:creationId xmlns:p14="http://schemas.microsoft.com/office/powerpoint/2010/main" val="3787035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23E5E-141C-58C4-2FDB-6BEE60E24CEC}"/>
              </a:ext>
            </a:extLst>
          </p:cNvPr>
          <p:cNvSpPr>
            <a:spLocks noGrp="1"/>
          </p:cNvSpPr>
          <p:nvPr>
            <p:ph type="title"/>
          </p:nvPr>
        </p:nvSpPr>
        <p:spPr/>
        <p:txBody>
          <a:bodyPr/>
          <a:lstStyle/>
          <a:p>
            <a:r>
              <a:rPr lang="en-US" dirty="0"/>
              <a:t>When do we meet weekly?</a:t>
            </a:r>
          </a:p>
        </p:txBody>
      </p:sp>
      <p:sp>
        <p:nvSpPr>
          <p:cNvPr id="3" name="Content Placeholder 2">
            <a:extLst>
              <a:ext uri="{FF2B5EF4-FFF2-40B4-BE49-F238E27FC236}">
                <a16:creationId xmlns:a16="http://schemas.microsoft.com/office/drawing/2014/main" id="{40D9BF3D-C2E7-793E-6614-04113A54EDEE}"/>
              </a:ext>
            </a:extLst>
          </p:cNvPr>
          <p:cNvSpPr>
            <a:spLocks noGrp="1"/>
          </p:cNvSpPr>
          <p:nvPr>
            <p:ph idx="1"/>
          </p:nvPr>
        </p:nvSpPr>
        <p:spPr/>
        <p:txBody>
          <a:bodyPr/>
          <a:lstStyle/>
          <a:p>
            <a:r>
              <a:rPr lang="en-US" dirty="0"/>
              <a:t>The class will be open until the time is complete. Once a student has passed through the process, he or she can exit the course.</a:t>
            </a:r>
          </a:p>
          <a:p>
            <a:r>
              <a:rPr lang="en-US" dirty="0"/>
              <a:t>We will meet once per week to discuss the important topic about the process and address students’ questions and anxieties. </a:t>
            </a:r>
          </a:p>
          <a:p>
            <a:r>
              <a:rPr lang="en-US" dirty="0"/>
              <a:t>Resources will be provided during the course to guide students. </a:t>
            </a:r>
          </a:p>
        </p:txBody>
      </p:sp>
    </p:spTree>
    <p:extLst>
      <p:ext uri="{BB962C8B-B14F-4D97-AF65-F5344CB8AC3E}">
        <p14:creationId xmlns:p14="http://schemas.microsoft.com/office/powerpoint/2010/main" val="2933049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DF564-861F-C784-1725-552B9ADBC168}"/>
              </a:ext>
            </a:extLst>
          </p:cNvPr>
          <p:cNvSpPr>
            <a:spLocks noGrp="1"/>
          </p:cNvSpPr>
          <p:nvPr>
            <p:ph type="title"/>
          </p:nvPr>
        </p:nvSpPr>
        <p:spPr/>
        <p:txBody>
          <a:bodyPr/>
          <a:lstStyle/>
          <a:p>
            <a:r>
              <a:rPr lang="en-US" dirty="0"/>
              <a:t>Admonishment!</a:t>
            </a:r>
          </a:p>
        </p:txBody>
      </p:sp>
      <p:sp>
        <p:nvSpPr>
          <p:cNvPr id="3" name="Content Placeholder 2">
            <a:extLst>
              <a:ext uri="{FF2B5EF4-FFF2-40B4-BE49-F238E27FC236}">
                <a16:creationId xmlns:a16="http://schemas.microsoft.com/office/drawing/2014/main" id="{9E514678-8AC2-21D7-C72E-45FB92745C66}"/>
              </a:ext>
            </a:extLst>
          </p:cNvPr>
          <p:cNvSpPr>
            <a:spLocks noGrp="1"/>
          </p:cNvSpPr>
          <p:nvPr>
            <p:ph idx="1"/>
          </p:nvPr>
        </p:nvSpPr>
        <p:spPr/>
        <p:txBody>
          <a:bodyPr/>
          <a:lstStyle/>
          <a:p>
            <a:r>
              <a:rPr lang="en-US" dirty="0"/>
              <a:t>This class is to help prepare and guide you in the process. It is not for our agency to do your paperwork. Our job is to point you in the right direction and check to see if the paperwork you have provided is correct. We will answers to your questions and post every necessary resources to ensure you succeed. </a:t>
            </a:r>
          </a:p>
          <a:p>
            <a:r>
              <a:rPr lang="en-US" dirty="0"/>
              <a:t>We are to work as a team and with one goal. To succeed. </a:t>
            </a:r>
          </a:p>
          <a:p>
            <a:endParaRPr lang="en-US" dirty="0"/>
          </a:p>
          <a:p>
            <a:r>
              <a:rPr lang="en-US" dirty="0"/>
              <a:t>ARE YOU READY? </a:t>
            </a:r>
          </a:p>
        </p:txBody>
      </p:sp>
    </p:spTree>
    <p:extLst>
      <p:ext uri="{BB962C8B-B14F-4D97-AF65-F5344CB8AC3E}">
        <p14:creationId xmlns:p14="http://schemas.microsoft.com/office/powerpoint/2010/main" val="3044024268"/>
      </p:ext>
    </p:extLst>
  </p:cSld>
  <p:clrMapOvr>
    <a:masterClrMapping/>
  </p:clrMapOvr>
</p:sld>
</file>

<file path=ppt/theme/theme1.xml><?xml version="1.0" encoding="utf-8"?>
<a:theme xmlns:a="http://schemas.openxmlformats.org/drawingml/2006/main" name="FunkyShapesDarkVTI">
  <a:themeElements>
    <a:clrScheme name="Custom 4">
      <a:dk1>
        <a:srgbClr val="FFFFFF"/>
      </a:dk1>
      <a:lt1>
        <a:srgbClr val="000000"/>
      </a:lt1>
      <a:dk2>
        <a:srgbClr val="F3FFF8"/>
      </a:dk2>
      <a:lt2>
        <a:srgbClr val="2D2D2D"/>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Source Sans Pro">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DarkVTI" id="{84637DF0-7D2D-4F20-816C-4D6C45F3FAF2}" vid="{0EF594EE-C33F-480F-80E7-D4F74C1C30EB}"/>
    </a:ext>
  </a:extLst>
</a:theme>
</file>

<file path=docProps/app.xml><?xml version="1.0" encoding="utf-8"?>
<Properties xmlns="http://schemas.openxmlformats.org/officeDocument/2006/extended-properties" xmlns:vt="http://schemas.openxmlformats.org/officeDocument/2006/docPropsVTypes">
  <TotalTime>32</TotalTime>
  <Words>355</Words>
  <Application>Microsoft Macintosh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Source Sans Pro</vt:lpstr>
      <vt:lpstr>FunkyShapesDarkVTI</vt:lpstr>
      <vt:lpstr>Study abroad</vt:lpstr>
      <vt:lpstr>Why Do You Need It?</vt:lpstr>
      <vt:lpstr>How long is the course?</vt:lpstr>
      <vt:lpstr>What is the cost?</vt:lpstr>
      <vt:lpstr>Cost  breakdown ($150.00) if paid at once.</vt:lpstr>
      <vt:lpstr>What do I get out of the course?</vt:lpstr>
      <vt:lpstr>When do we meet weekly?</vt:lpstr>
      <vt:lpstr>Admonishment!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Professor Larmena</dc:creator>
  <cp:lastModifiedBy>Professor Larmena</cp:lastModifiedBy>
  <cp:revision>2</cp:revision>
  <dcterms:created xsi:type="dcterms:W3CDTF">2023-12-08T09:06:07Z</dcterms:created>
  <dcterms:modified xsi:type="dcterms:W3CDTF">2023-12-08T09:39:03Z</dcterms:modified>
</cp:coreProperties>
</file>